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310"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DF23"/>
    <a:srgbClr val="0043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5" d="100"/>
          <a:sy n="75" d="100"/>
        </p:scale>
        <p:origin x="90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3AB84-0E49-4AC8-A13E-59AFBE684C28}" type="datetimeFigureOut">
              <a:rPr lang="en-US" smtClean="0"/>
              <a:t>5/7/2026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04FEE9-0B9F-4706-8B80-CB4F01F21796}" type="slidenum">
              <a:rPr lang="en-US" smtClean="0"/>
              <a:t>‹#›</a:t>
            </a:fld>
            <a:endParaRPr lang="en-US"/>
          </a:p>
        </p:txBody>
      </p:sp>
    </p:spTree>
    <p:extLst>
      <p:ext uri="{BB962C8B-B14F-4D97-AF65-F5344CB8AC3E}">
        <p14:creationId xmlns:p14="http://schemas.microsoft.com/office/powerpoint/2010/main" val="3992700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59D328-0116-B046-9B9F-7D4BEAF8D0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0647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8D551-B255-2DEF-2FCE-8D8182F81B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E67BFA-D61E-F3C2-BFD2-BE1AEAAB53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92F5EE-68FE-B539-C06B-1BA49EB4FDF6}"/>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5" name="Footer Placeholder 4">
            <a:extLst>
              <a:ext uri="{FF2B5EF4-FFF2-40B4-BE49-F238E27FC236}">
                <a16:creationId xmlns:a16="http://schemas.microsoft.com/office/drawing/2014/main" id="{94E30B15-F356-70A7-93C3-AEB0CA3FA3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F84875-0CE7-93EF-9DCF-8782632D15D1}"/>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588622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9D055-30A8-BAB1-D94C-B5FCB768E72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76EC2B-C96D-D681-05E9-6F822E4145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B09040-8DD4-BDB1-FFC7-DE9EF803339A}"/>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5" name="Footer Placeholder 4">
            <a:extLst>
              <a:ext uri="{FF2B5EF4-FFF2-40B4-BE49-F238E27FC236}">
                <a16:creationId xmlns:a16="http://schemas.microsoft.com/office/drawing/2014/main" id="{3B06018C-6BC9-DBC8-01F6-7C98393ED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BEB0FD-3D76-4043-22D5-24D3BF1AFD58}"/>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684665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B79B1E-D76B-7F43-644C-6ACBCF7A939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DD1C8C-D3D8-217D-6401-928D75093F6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A3830-641B-4269-6EE0-0AE0698D8280}"/>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5" name="Footer Placeholder 4">
            <a:extLst>
              <a:ext uri="{FF2B5EF4-FFF2-40B4-BE49-F238E27FC236}">
                <a16:creationId xmlns:a16="http://schemas.microsoft.com/office/drawing/2014/main" id="{71493D29-ADE6-4544-3BD0-6C6A73BEC7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C7D39A-08A3-1EDB-C763-0052E15AF4C6}"/>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53161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 Copy 2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defRPr>
            </a:lvl1pPr>
          </a:lstStyle>
          <a:p>
            <a:r>
              <a:rPr lang="en-US"/>
              <a:t>Click to edit title style</a:t>
            </a:r>
          </a:p>
        </p:txBody>
      </p:sp>
      <p:sp>
        <p:nvSpPr>
          <p:cNvPr id="3" name="Content Placeholder 2"/>
          <p:cNvSpPr>
            <a:spLocks noGrp="1"/>
          </p:cNvSpPr>
          <p:nvPr>
            <p:ph sz="half" idx="1" hasCustomPrompt="1"/>
          </p:nvPr>
        </p:nvSpPr>
        <p:spPr>
          <a:xfrm>
            <a:off x="689940" y="1825625"/>
            <a:ext cx="5253660" cy="3965575"/>
          </a:xfrm>
          <a:prstGeom prst="rect">
            <a:avLst/>
          </a:prstGeom>
        </p:spPr>
        <p:txBody>
          <a:bodyPr/>
          <a:lstStyle>
            <a:lvl1pPr>
              <a:lnSpc>
                <a:spcPct val="110000"/>
              </a:lnSpc>
              <a:spcBef>
                <a:spcPts val="1200"/>
              </a:spcBef>
              <a:defRPr>
                <a:solidFill>
                  <a:schemeClr val="tx2"/>
                </a:solidFill>
              </a:defRPr>
            </a:lvl1pPr>
          </a:lstStyle>
          <a:p>
            <a:pPr lvl="0"/>
            <a:r>
              <a:rPr lang="en-US"/>
              <a:t>Click to edit text styles</a:t>
            </a:r>
          </a:p>
        </p:txBody>
      </p:sp>
      <p:sp>
        <p:nvSpPr>
          <p:cNvPr id="4" name="Content Placeholder 3"/>
          <p:cNvSpPr>
            <a:spLocks noGrp="1"/>
          </p:cNvSpPr>
          <p:nvPr>
            <p:ph sz="half" idx="2" hasCustomPrompt="1"/>
          </p:nvPr>
        </p:nvSpPr>
        <p:spPr>
          <a:xfrm>
            <a:off x="6096000" y="1825625"/>
            <a:ext cx="5257800" cy="3965575"/>
          </a:xfrm>
          <a:prstGeom prst="rect">
            <a:avLst/>
          </a:prstGeom>
        </p:spPr>
        <p:txBody>
          <a:bodyPr/>
          <a:lstStyle>
            <a:lvl1pPr>
              <a:lnSpc>
                <a:spcPct val="110000"/>
              </a:lnSpc>
              <a:spcBef>
                <a:spcPts val="1200"/>
              </a:spcBef>
              <a:defRPr>
                <a:solidFill>
                  <a:schemeClr val="tx2"/>
                </a:solidFill>
              </a:defRPr>
            </a:lvl1pPr>
          </a:lstStyle>
          <a:p>
            <a:pPr lvl="0"/>
            <a:r>
              <a:rPr lang="en-US"/>
              <a:t>Click to edit text styles</a:t>
            </a:r>
          </a:p>
        </p:txBody>
      </p:sp>
      <p:sp>
        <p:nvSpPr>
          <p:cNvPr id="7" name="Slide Number Placeholder 6"/>
          <p:cNvSpPr>
            <a:spLocks noGrp="1"/>
          </p:cNvSpPr>
          <p:nvPr>
            <p:ph type="sldNum" sz="quarter" idx="12"/>
          </p:nvPr>
        </p:nvSpPr>
        <p:spPr>
          <a:xfrm>
            <a:off x="11353800" y="6219011"/>
            <a:ext cx="621711" cy="365125"/>
          </a:xfrm>
          <a:prstGeom prst="rect">
            <a:avLst/>
          </a:prstGeom>
        </p:spPr>
        <p:txBody>
          <a:bodyPr/>
          <a:lstStyle/>
          <a:p>
            <a:fld id="{682A1055-845A-D14A-971D-E1FB772C0617}" type="slidenum">
              <a:rPr lang="en-US" smtClean="0"/>
              <a:t>‹#›</a:t>
            </a:fld>
            <a:endParaRPr lang="en-US"/>
          </a:p>
        </p:txBody>
      </p:sp>
      <p:sp>
        <p:nvSpPr>
          <p:cNvPr id="10" name="Text Placeholder 19">
            <a:extLst>
              <a:ext uri="{FF2B5EF4-FFF2-40B4-BE49-F238E27FC236}">
                <a16:creationId xmlns:a16="http://schemas.microsoft.com/office/drawing/2014/main" id="{2EBE2EBC-CADD-6B5F-568C-FE99B370102C}"/>
              </a:ext>
            </a:extLst>
          </p:cNvPr>
          <p:cNvSpPr>
            <a:spLocks noGrp="1"/>
          </p:cNvSpPr>
          <p:nvPr>
            <p:ph type="body" sz="quarter" idx="13" hasCustomPrompt="1"/>
          </p:nvPr>
        </p:nvSpPr>
        <p:spPr>
          <a:xfrm>
            <a:off x="689939" y="314266"/>
            <a:ext cx="10812122" cy="484188"/>
          </a:xfrm>
          <a:prstGeom prst="rect">
            <a:avLst/>
          </a:prstGeom>
        </p:spPr>
        <p:txBody>
          <a:bodyPr anchor="b">
            <a:normAutofit/>
          </a:bodyPr>
          <a:lstStyle>
            <a:lvl1pPr>
              <a:defRPr sz="1600" cap="none" spc="150" baseline="0">
                <a:solidFill>
                  <a:schemeClr val="tx1"/>
                </a:solidFill>
                <a:latin typeface="Calibri" panose="020F0502020204030204" pitchFamily="34" charset="0"/>
                <a:cs typeface="Calibri" panose="020F0502020204030204" pitchFamily="34" charset="0"/>
              </a:defRPr>
            </a:lvl1pPr>
          </a:lstStyle>
          <a:p>
            <a:pPr lvl="0"/>
            <a:r>
              <a:rPr lang="en-US"/>
              <a:t>Click to edit text styles</a:t>
            </a:r>
          </a:p>
        </p:txBody>
      </p:sp>
    </p:spTree>
    <p:extLst>
      <p:ext uri="{BB962C8B-B14F-4D97-AF65-F5344CB8AC3E}">
        <p14:creationId xmlns:p14="http://schemas.microsoft.com/office/powerpoint/2010/main" val="330706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98BE5-D7A8-DBE6-493F-A2ED639CCA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484A85-BC51-5045-A516-9C0A002864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71EEEB-272D-05E0-BE60-44A80BA282F4}"/>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5" name="Footer Placeholder 4">
            <a:extLst>
              <a:ext uri="{FF2B5EF4-FFF2-40B4-BE49-F238E27FC236}">
                <a16:creationId xmlns:a16="http://schemas.microsoft.com/office/drawing/2014/main" id="{A1A882D6-438C-7C26-F38B-9FC92504DE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A3738C-2184-7E4B-3FFE-171D91F9FD2E}"/>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1675333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18953-8F60-CA65-B25A-4EEFB98E2A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2068BD5-F01F-58A1-8B8C-E5E3E29C2E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4807B5-D404-715E-3539-B94D9C9D78E0}"/>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5" name="Footer Placeholder 4">
            <a:extLst>
              <a:ext uri="{FF2B5EF4-FFF2-40B4-BE49-F238E27FC236}">
                <a16:creationId xmlns:a16="http://schemas.microsoft.com/office/drawing/2014/main" id="{248393F6-7B08-8E81-3F9D-86C7B2C8EA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339843-ACEB-7E24-0B06-151A98474152}"/>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3323681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E4BC8-F9F6-FCC3-B935-695B65AE60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38008E-33BF-87E1-F075-55A2FD971E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3910B7-D702-ADA9-EB52-6EC9CF3CDAF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7A6C72-F67E-89AB-FB6B-E3C09A66EBD3}"/>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6" name="Footer Placeholder 5">
            <a:extLst>
              <a:ext uri="{FF2B5EF4-FFF2-40B4-BE49-F238E27FC236}">
                <a16:creationId xmlns:a16="http://schemas.microsoft.com/office/drawing/2014/main" id="{A2C3F74D-5A05-A4F5-CA22-FFC3CF8968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9DD7D1-9BF5-42D6-79CD-27F74648BCB2}"/>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332811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A1D8D-BA95-695F-DB72-518FF56CF3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9544F39-D8CF-E1EF-68D4-15CE08E3C3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B516DB-BCB4-E6AB-51D6-102572B6D3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CD348E7-596A-EB66-FA99-C3AE10AD9B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981734-0C17-4670-398A-4FD5EA1423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55303F-ABF1-BEBE-4577-9E56A7C2F027}"/>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8" name="Footer Placeholder 7">
            <a:extLst>
              <a:ext uri="{FF2B5EF4-FFF2-40B4-BE49-F238E27FC236}">
                <a16:creationId xmlns:a16="http://schemas.microsoft.com/office/drawing/2014/main" id="{E581CCEC-8690-D9F9-A07F-13DAD13D346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85524E-F47C-5108-C6D6-386808E05DA0}"/>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881037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20AA7-831D-525B-6CDA-B83BC43AD4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B8F937-E11B-CFAF-408F-9801D004C24B}"/>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4" name="Footer Placeholder 3">
            <a:extLst>
              <a:ext uri="{FF2B5EF4-FFF2-40B4-BE49-F238E27FC236}">
                <a16:creationId xmlns:a16="http://schemas.microsoft.com/office/drawing/2014/main" id="{912B06B7-ACE1-BC5E-F85E-9B7B5736C3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21BEFDF-995D-B157-5774-1EDDEE4C92A0}"/>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4036690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6538BA-931C-5B18-BD04-07C1076B34EF}"/>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3" name="Footer Placeholder 2">
            <a:extLst>
              <a:ext uri="{FF2B5EF4-FFF2-40B4-BE49-F238E27FC236}">
                <a16:creationId xmlns:a16="http://schemas.microsoft.com/office/drawing/2014/main" id="{C0EB5033-5629-3E89-4614-8C69EB6B85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0548E4-B9DE-5F5B-7150-77ACAA0C916B}"/>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799215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26623-F8AB-E5CA-EE2C-C5B67FE1E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8F8E66D-774F-A633-CA7D-85695F938B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7F4E94-6511-6986-FB17-FF51644769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1A130D-F7FC-8A4B-A8B2-05C99DB369F6}"/>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6" name="Footer Placeholder 5">
            <a:extLst>
              <a:ext uri="{FF2B5EF4-FFF2-40B4-BE49-F238E27FC236}">
                <a16:creationId xmlns:a16="http://schemas.microsoft.com/office/drawing/2014/main" id="{B084E680-EE62-3A06-3F7A-19FBE6D8C4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84536E-688B-D1D5-143A-D0F6AB152FDD}"/>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414112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109B5-DF9F-B808-F552-105E1F93A6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DA884B-0F9A-8AE9-5FA2-B0603A43EE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1AE9D44-3C6A-5A1C-3B81-5E96074DC6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2910AD-27EB-B547-D8A4-350967B8CAA0}"/>
              </a:ext>
            </a:extLst>
          </p:cNvPr>
          <p:cNvSpPr>
            <a:spLocks noGrp="1"/>
          </p:cNvSpPr>
          <p:nvPr>
            <p:ph type="dt" sz="half" idx="10"/>
          </p:nvPr>
        </p:nvSpPr>
        <p:spPr/>
        <p:txBody>
          <a:bodyPr/>
          <a:lstStyle/>
          <a:p>
            <a:fld id="{39304E5F-3098-436B-AE5E-5CEFF934B49C}" type="datetimeFigureOut">
              <a:rPr lang="en-US" smtClean="0"/>
              <a:t>5/7/2026</a:t>
            </a:fld>
            <a:endParaRPr lang="en-US"/>
          </a:p>
        </p:txBody>
      </p:sp>
      <p:sp>
        <p:nvSpPr>
          <p:cNvPr id="6" name="Footer Placeholder 5">
            <a:extLst>
              <a:ext uri="{FF2B5EF4-FFF2-40B4-BE49-F238E27FC236}">
                <a16:creationId xmlns:a16="http://schemas.microsoft.com/office/drawing/2014/main" id="{1B1830D7-D68B-F5A3-4FE0-5191BBE79F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C965FF-73AF-ACF6-0FBA-A98F69E66985}"/>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17473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2B2250-26A9-52FA-54AC-566CBEDC01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D37A79-CD1A-A4EB-2B58-FBD88BAF00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C999F7-6885-8F19-D2D1-82E8F14217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304E5F-3098-436B-AE5E-5CEFF934B49C}" type="datetimeFigureOut">
              <a:rPr lang="en-US" smtClean="0"/>
              <a:t>5/7/2026</a:t>
            </a:fld>
            <a:endParaRPr lang="en-US"/>
          </a:p>
        </p:txBody>
      </p:sp>
      <p:sp>
        <p:nvSpPr>
          <p:cNvPr id="5" name="Footer Placeholder 4">
            <a:extLst>
              <a:ext uri="{FF2B5EF4-FFF2-40B4-BE49-F238E27FC236}">
                <a16:creationId xmlns:a16="http://schemas.microsoft.com/office/drawing/2014/main" id="{EEDB7B0C-2714-7187-A979-07C307EDB1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2DC4174-50F6-8CD6-2273-BD20F29117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4251E2-1284-47EB-B076-BEB780340901}" type="slidenum">
              <a:rPr lang="en-US" smtClean="0"/>
              <a:t>‹#›</a:t>
            </a:fld>
            <a:endParaRPr lang="en-US"/>
          </a:p>
        </p:txBody>
      </p:sp>
    </p:spTree>
    <p:extLst>
      <p:ext uri="{BB962C8B-B14F-4D97-AF65-F5344CB8AC3E}">
        <p14:creationId xmlns:p14="http://schemas.microsoft.com/office/powerpoint/2010/main" val="3703249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82A67-8F02-10C4-EFBF-5D948E0ECD23}"/>
              </a:ext>
            </a:extLst>
          </p:cNvPr>
          <p:cNvSpPr>
            <a:spLocks noGrp="1"/>
          </p:cNvSpPr>
          <p:nvPr>
            <p:ph type="title"/>
          </p:nvPr>
        </p:nvSpPr>
        <p:spPr>
          <a:xfrm>
            <a:off x="689940" y="871800"/>
            <a:ext cx="10663860" cy="822963"/>
          </a:xfrm>
        </p:spPr>
        <p:txBody>
          <a:bodyPr>
            <a:normAutofit fontScale="90000"/>
          </a:bodyPr>
          <a:lstStyle/>
          <a:p>
            <a:br>
              <a:rPr lang="en-US" sz="3599" dirty="0"/>
            </a:br>
            <a:endParaRPr lang="en-US" sz="2450" dirty="0"/>
          </a:p>
        </p:txBody>
      </p:sp>
      <p:sp>
        <p:nvSpPr>
          <p:cNvPr id="8" name="Text Placeholder 7">
            <a:extLst>
              <a:ext uri="{FF2B5EF4-FFF2-40B4-BE49-F238E27FC236}">
                <a16:creationId xmlns:a16="http://schemas.microsoft.com/office/drawing/2014/main" id="{69CE7033-E4B4-2263-38BB-2F8D24052613}"/>
              </a:ext>
            </a:extLst>
          </p:cNvPr>
          <p:cNvSpPr>
            <a:spLocks noGrp="1"/>
          </p:cNvSpPr>
          <p:nvPr>
            <p:ph type="body" sz="quarter" idx="13"/>
          </p:nvPr>
        </p:nvSpPr>
        <p:spPr>
          <a:xfrm>
            <a:off x="462042" y="-25205"/>
            <a:ext cx="11119656" cy="627987"/>
          </a:xfrm>
        </p:spPr>
        <p:txBody>
          <a:bodyPr>
            <a:noAutofit/>
          </a:bodyPr>
          <a:lstStyle/>
          <a:p>
            <a:pPr marL="0" indent="0">
              <a:buNone/>
            </a:pPr>
            <a:r>
              <a:rPr lang="en-US" sz="2800" b="1" dirty="0">
                <a:solidFill>
                  <a:srgbClr val="00437B"/>
                </a:solidFill>
              </a:rPr>
              <a:t>June Wellbeing Tip – Men’s Health – Top 5 Tips</a:t>
            </a:r>
          </a:p>
        </p:txBody>
      </p:sp>
      <p:pic>
        <p:nvPicPr>
          <p:cNvPr id="11" name="Picture 10" descr="A blue and yellow logo&#10;&#10;Description automatically generated">
            <a:extLst>
              <a:ext uri="{FF2B5EF4-FFF2-40B4-BE49-F238E27FC236}">
                <a16:creationId xmlns:a16="http://schemas.microsoft.com/office/drawing/2014/main" id="{7939BDC4-5758-40B0-08D9-020C4C8D8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2896" y="6346459"/>
            <a:ext cx="1266700" cy="390566"/>
          </a:xfrm>
          <a:prstGeom prst="rect">
            <a:avLst/>
          </a:prstGeom>
        </p:spPr>
      </p:pic>
      <p:sp>
        <p:nvSpPr>
          <p:cNvPr id="7" name="Frame 6">
            <a:extLst>
              <a:ext uri="{FF2B5EF4-FFF2-40B4-BE49-F238E27FC236}">
                <a16:creationId xmlns:a16="http://schemas.microsoft.com/office/drawing/2014/main" id="{CB00B537-9F57-415E-2216-1CFC143D0099}"/>
              </a:ext>
            </a:extLst>
          </p:cNvPr>
          <p:cNvSpPr/>
          <p:nvPr/>
        </p:nvSpPr>
        <p:spPr>
          <a:xfrm>
            <a:off x="9377680" y="2557816"/>
            <a:ext cx="2434864" cy="2554697"/>
          </a:xfrm>
          <a:prstGeom prst="frame">
            <a:avLst/>
          </a:prstGeom>
          <a:solidFill>
            <a:srgbClr val="D7DF23"/>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TextBox 8">
            <a:extLst>
              <a:ext uri="{FF2B5EF4-FFF2-40B4-BE49-F238E27FC236}">
                <a16:creationId xmlns:a16="http://schemas.microsoft.com/office/drawing/2014/main" id="{A2C82E49-ABE2-DC5D-869C-8F5D3A238CDA}"/>
              </a:ext>
            </a:extLst>
          </p:cNvPr>
          <p:cNvSpPr txBox="1"/>
          <p:nvPr/>
        </p:nvSpPr>
        <p:spPr>
          <a:xfrm>
            <a:off x="8905205" y="1283281"/>
            <a:ext cx="3275381" cy="1200329"/>
          </a:xfrm>
          <a:prstGeom prst="rect">
            <a:avLst/>
          </a:prstGeom>
          <a:noFill/>
        </p:spPr>
        <p:txBody>
          <a:bodyPr wrap="square" rtlCol="0">
            <a:spAutoFit/>
          </a:bodyPr>
          <a:lstStyle/>
          <a:p>
            <a:pPr algn="ctr"/>
            <a:r>
              <a:rPr lang="en-US" b="1" dirty="0">
                <a:solidFill>
                  <a:srgbClr val="00437B"/>
                </a:solidFill>
              </a:rPr>
              <a:t>Register for “Your Health, Your Move: Why Men’s Preventive Care Matters ” Webinar </a:t>
            </a:r>
          </a:p>
        </p:txBody>
      </p:sp>
      <p:sp>
        <p:nvSpPr>
          <p:cNvPr id="4" name="TextBox 3">
            <a:extLst>
              <a:ext uri="{FF2B5EF4-FFF2-40B4-BE49-F238E27FC236}">
                <a16:creationId xmlns:a16="http://schemas.microsoft.com/office/drawing/2014/main" id="{395B36DC-1D7F-35AF-17BC-CE171F1919B2}"/>
              </a:ext>
            </a:extLst>
          </p:cNvPr>
          <p:cNvSpPr txBox="1"/>
          <p:nvPr/>
        </p:nvSpPr>
        <p:spPr>
          <a:xfrm>
            <a:off x="9529084" y="5375401"/>
            <a:ext cx="2132056" cy="523220"/>
          </a:xfrm>
          <a:prstGeom prst="rect">
            <a:avLst/>
          </a:prstGeom>
          <a:noFill/>
        </p:spPr>
        <p:txBody>
          <a:bodyPr wrap="square">
            <a:spAutoFit/>
          </a:bodyPr>
          <a:lstStyle/>
          <a:p>
            <a:pPr algn="ctr"/>
            <a:r>
              <a:rPr lang="en-US" sz="1400" b="1" i="0" dirty="0">
                <a:solidFill>
                  <a:srgbClr val="00437B"/>
                </a:solidFill>
                <a:effectLst/>
                <a:latin typeface="Segoe UI" panose="020B0502040204020203" pitchFamily="34" charset="0"/>
              </a:rPr>
              <a:t>Thursday, June 18</a:t>
            </a:r>
            <a:endParaRPr lang="en-US" sz="1400" b="1" dirty="0">
              <a:solidFill>
                <a:srgbClr val="00437B"/>
              </a:solidFill>
              <a:latin typeface="Segoe UI" panose="020B0502040204020203" pitchFamily="34" charset="0"/>
            </a:endParaRPr>
          </a:p>
          <a:p>
            <a:pPr algn="ctr"/>
            <a:r>
              <a:rPr lang="en-US" sz="1400" b="1" dirty="0">
                <a:solidFill>
                  <a:srgbClr val="00437B"/>
                </a:solidFill>
                <a:latin typeface="Segoe UI" panose="020B0502040204020203" pitchFamily="34" charset="0"/>
              </a:rPr>
              <a:t>Noon – 12:45 p.m.</a:t>
            </a:r>
            <a:endParaRPr lang="en-US" sz="1400" dirty="0">
              <a:solidFill>
                <a:srgbClr val="00437B"/>
              </a:solidFill>
            </a:endParaRPr>
          </a:p>
        </p:txBody>
      </p:sp>
      <p:sp>
        <p:nvSpPr>
          <p:cNvPr id="12" name="TextBox 11">
            <a:extLst>
              <a:ext uri="{FF2B5EF4-FFF2-40B4-BE49-F238E27FC236}">
                <a16:creationId xmlns:a16="http://schemas.microsoft.com/office/drawing/2014/main" id="{123C9D93-4BA7-25C6-7ED0-B6E7607DC04A}"/>
              </a:ext>
            </a:extLst>
          </p:cNvPr>
          <p:cNvSpPr txBox="1"/>
          <p:nvPr/>
        </p:nvSpPr>
        <p:spPr>
          <a:xfrm>
            <a:off x="418760" y="703552"/>
            <a:ext cx="8259262" cy="5909310"/>
          </a:xfrm>
          <a:prstGeom prst="rect">
            <a:avLst/>
          </a:prstGeom>
          <a:noFill/>
        </p:spPr>
        <p:txBody>
          <a:bodyPr wrap="square" rtlCol="0">
            <a:spAutoFit/>
          </a:bodyPr>
          <a:lstStyle/>
          <a:p>
            <a:pPr fontAlgn="ctr"/>
            <a:r>
              <a:rPr lang="en-US" sz="1500" b="1" dirty="0">
                <a:solidFill>
                  <a:srgbClr val="0070C0"/>
                </a:solidFill>
                <a:latin typeface="Arial" panose="020B0604020202020204" pitchFamily="34" charset="0"/>
                <a:cs typeface="Arial" panose="020B0604020202020204" pitchFamily="34" charset="0"/>
              </a:rPr>
              <a:t>1. Stay up to date on preventive care</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Routine preventive care supports both physical and mental health by helping catch concerns early and keep small issues from becoming bigger ones. Staying up to date with checkups and screenings is a key part of protecting long-term wellbeing. </a:t>
            </a:r>
          </a:p>
          <a:p>
            <a:endParaRPr lang="en-US" sz="1500" dirty="0">
              <a:solidFill>
                <a:srgbClr val="0070C0"/>
              </a:solidFill>
              <a:latin typeface="Arial" panose="020B0604020202020204" pitchFamily="34" charset="0"/>
              <a:cs typeface="Arial" panose="020B0604020202020204" pitchFamily="34" charset="0"/>
            </a:endParaRPr>
          </a:p>
          <a:p>
            <a:pPr fontAlgn="ctr"/>
            <a:r>
              <a:rPr lang="en-US" sz="1500" b="1" dirty="0">
                <a:solidFill>
                  <a:srgbClr val="0070C0"/>
                </a:solidFill>
                <a:latin typeface="Arial" panose="020B0604020202020204" pitchFamily="34" charset="0"/>
                <a:cs typeface="Arial" panose="020B0604020202020204" pitchFamily="34" charset="0"/>
              </a:rPr>
              <a:t>2. Support your body</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Nutritious meals and regular movement support energy, strength, heart health, and mood. You don’t need perfection – small consistent habits add up overtime and support overall health. Taking care of your body helps you show up better in everyday life.</a:t>
            </a:r>
          </a:p>
          <a:p>
            <a:r>
              <a:rPr lang="en-US" sz="1500" dirty="0">
                <a:latin typeface="Arial" panose="020B0604020202020204" pitchFamily="34" charset="0"/>
                <a:cs typeface="Arial" panose="020B0604020202020204" pitchFamily="34" charset="0"/>
              </a:rPr>
              <a:t> </a:t>
            </a:r>
          </a:p>
          <a:p>
            <a:pPr fontAlgn="ctr"/>
            <a:r>
              <a:rPr lang="en-US" sz="1500" b="1" dirty="0">
                <a:solidFill>
                  <a:srgbClr val="0070C0"/>
                </a:solidFill>
                <a:latin typeface="Arial" panose="020B0604020202020204" pitchFamily="34" charset="0"/>
                <a:cs typeface="Arial" panose="020B0604020202020204" pitchFamily="34" charset="0"/>
              </a:rPr>
              <a:t>3. Recharge regularly</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Making time to recharge helps reduce stress and prevent burnout, which can take a toll on both physical and mental health. Participating in activities you enjoy can improve mood, focus and resilience. </a:t>
            </a:r>
          </a:p>
          <a:p>
            <a:r>
              <a:rPr lang="en-US" sz="1500" dirty="0">
                <a:latin typeface="Arial" panose="020B0604020202020204" pitchFamily="34" charset="0"/>
                <a:cs typeface="Arial" panose="020B0604020202020204" pitchFamily="34" charset="0"/>
              </a:rPr>
              <a:t> </a:t>
            </a:r>
          </a:p>
          <a:p>
            <a:pPr fontAlgn="ctr"/>
            <a:r>
              <a:rPr lang="en-US" sz="1500" b="1" dirty="0">
                <a:solidFill>
                  <a:srgbClr val="0070C0"/>
                </a:solidFill>
                <a:latin typeface="Arial" panose="020B0604020202020204" pitchFamily="34" charset="0"/>
                <a:cs typeface="Arial" panose="020B0604020202020204" pitchFamily="34" charset="0"/>
              </a:rPr>
              <a:t>4. Build connection and seek support</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Feeling connected to others can reduce stress, increase resilience, and provide support during challenging times. Being part of spaces where you feel seen and comfortable asking for help are critical to supporting wellbeing.</a:t>
            </a:r>
          </a:p>
          <a:p>
            <a:r>
              <a:rPr lang="en-US" sz="1500" dirty="0">
                <a:latin typeface="Arial" panose="020B0604020202020204" pitchFamily="34" charset="0"/>
                <a:cs typeface="Arial" panose="020B0604020202020204" pitchFamily="34" charset="0"/>
              </a:rPr>
              <a:t> </a:t>
            </a:r>
          </a:p>
          <a:p>
            <a:pPr fontAlgn="ctr"/>
            <a:r>
              <a:rPr lang="en-US" sz="1500" b="1" dirty="0">
                <a:solidFill>
                  <a:srgbClr val="0070C0"/>
                </a:solidFill>
                <a:latin typeface="Arial" panose="020B0604020202020204" pitchFamily="34" charset="0"/>
                <a:cs typeface="Arial" panose="020B0604020202020204" pitchFamily="34" charset="0"/>
              </a:rPr>
              <a:t>5. Let </a:t>
            </a:r>
            <a:r>
              <a:rPr lang="en-US" sz="1500" b="1" dirty="0" err="1">
                <a:solidFill>
                  <a:srgbClr val="0070C0"/>
                </a:solidFill>
                <a:latin typeface="Arial" panose="020B0604020202020204" pitchFamily="34" charset="0"/>
                <a:cs typeface="Arial" panose="020B0604020202020204" pitchFamily="34" charset="0"/>
              </a:rPr>
              <a:t>Univera</a:t>
            </a:r>
            <a:r>
              <a:rPr lang="en-US" sz="1500" b="1" dirty="0">
                <a:solidFill>
                  <a:srgbClr val="0070C0"/>
                </a:solidFill>
                <a:latin typeface="Arial" panose="020B0604020202020204" pitchFamily="34" charset="0"/>
                <a:cs typeface="Arial" panose="020B0604020202020204" pitchFamily="34" charset="0"/>
              </a:rPr>
              <a:t> Healthcare be a Resource for You!</a:t>
            </a:r>
            <a:endParaRPr lang="en-US" sz="1500" dirty="0">
              <a:solidFill>
                <a:srgbClr val="0070C0"/>
              </a:solidFill>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We offers tools such as Member Care Management, </a:t>
            </a:r>
            <a:r>
              <a:rPr lang="en-US" sz="1500" dirty="0" err="1">
                <a:latin typeface="Arial" panose="020B0604020202020204" pitchFamily="34" charset="0"/>
                <a:cs typeface="Arial" panose="020B0604020202020204" pitchFamily="34" charset="0"/>
              </a:rPr>
              <a:t>Wellframe</a:t>
            </a:r>
            <a:r>
              <a:rPr lang="en-US" sz="1500" dirty="0">
                <a:latin typeface="Arial" panose="020B0604020202020204" pitchFamily="34" charset="0"/>
                <a:cs typeface="Arial" panose="020B0604020202020204" pitchFamily="34" charset="0"/>
              </a:rPr>
              <a:t>, Find a Doctor, Perks4U and more to support your wellbeing and behavioral health needs. Log in to your member account to explore your benefits.</a:t>
            </a:r>
          </a:p>
          <a:p>
            <a:endParaRPr lang="en-US" dirty="0"/>
          </a:p>
        </p:txBody>
      </p:sp>
      <p:pic>
        <p:nvPicPr>
          <p:cNvPr id="13" name="Picture 12" descr="A qr code with a black and white background&#10;&#10;AI-generated content may be incorrect.">
            <a:extLst>
              <a:ext uri="{FF2B5EF4-FFF2-40B4-BE49-F238E27FC236}">
                <a16:creationId xmlns:a16="http://schemas.microsoft.com/office/drawing/2014/main" id="{85DE5236-F7FF-B9D8-D60F-AC8125809D0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04863" y="2820704"/>
            <a:ext cx="1980498" cy="1980498"/>
          </a:xfrm>
          <a:prstGeom prst="rect">
            <a:avLst/>
          </a:prstGeom>
          <a:noFill/>
          <a:ln>
            <a:noFill/>
          </a:ln>
        </p:spPr>
      </p:pic>
    </p:spTree>
    <p:extLst>
      <p:ext uri="{BB962C8B-B14F-4D97-AF65-F5344CB8AC3E}">
        <p14:creationId xmlns:p14="http://schemas.microsoft.com/office/powerpoint/2010/main" val="22977485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133</TotalTime>
  <Words>275</Words>
  <Application>Microsoft Office PowerPoint</Application>
  <PresentationFormat>Widescreen</PresentationFormat>
  <Paragraphs>20</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Aptos Display</vt:lpstr>
      <vt:lpstr>Arial</vt:lpstr>
      <vt:lpstr>Calibri</vt:lpstr>
      <vt:lpstr>Segoe UI</vt:lpstr>
      <vt:lpstr>Office Theme</vt:lpstr>
      <vt:lpstr> </vt:lpstr>
    </vt:vector>
  </TitlesOfParts>
  <Company>Excellus BCBS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Barry</dc:creator>
  <cp:lastModifiedBy>Katherine Barry</cp:lastModifiedBy>
  <cp:revision>14</cp:revision>
  <dcterms:created xsi:type="dcterms:W3CDTF">2025-09-02T14:29:30Z</dcterms:created>
  <dcterms:modified xsi:type="dcterms:W3CDTF">2026-05-07T12:28:28Z</dcterms:modified>
</cp:coreProperties>
</file>